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41"/>
  </p:notesMasterIdLst>
  <p:sldIdLst>
    <p:sldId id="1199" r:id="rId5"/>
    <p:sldId id="260" r:id="rId6"/>
    <p:sldId id="319" r:id="rId7"/>
    <p:sldId id="1229" r:id="rId8"/>
    <p:sldId id="1230" r:id="rId9"/>
    <p:sldId id="1246" r:id="rId10"/>
    <p:sldId id="1243" r:id="rId11"/>
    <p:sldId id="415" r:id="rId12"/>
    <p:sldId id="416" r:id="rId13"/>
    <p:sldId id="417" r:id="rId14"/>
    <p:sldId id="418" r:id="rId15"/>
    <p:sldId id="1244" r:id="rId16"/>
    <p:sldId id="1241" r:id="rId17"/>
    <p:sldId id="1202" r:id="rId18"/>
    <p:sldId id="422" r:id="rId19"/>
    <p:sldId id="423" r:id="rId20"/>
    <p:sldId id="424" r:id="rId21"/>
    <p:sldId id="425" r:id="rId22"/>
    <p:sldId id="426" r:id="rId23"/>
    <p:sldId id="1245" r:id="rId24"/>
    <p:sldId id="1242" r:id="rId25"/>
    <p:sldId id="317" r:id="rId26"/>
    <p:sldId id="315" r:id="rId27"/>
    <p:sldId id="316" r:id="rId28"/>
    <p:sldId id="318" r:id="rId29"/>
    <p:sldId id="300" r:id="rId30"/>
    <p:sldId id="1215" r:id="rId31"/>
    <p:sldId id="1233" r:id="rId32"/>
    <p:sldId id="1234" r:id="rId33"/>
    <p:sldId id="1239" r:id="rId34"/>
    <p:sldId id="1240" r:id="rId35"/>
    <p:sldId id="1232" r:id="rId36"/>
    <p:sldId id="1235" r:id="rId37"/>
    <p:sldId id="1236" r:id="rId38"/>
    <p:sldId id="1237" r:id="rId39"/>
    <p:sldId id="1238" r:id="rId40"/>
  </p:sldIdLst>
  <p:sldSz cx="18288000" cy="10287000"/>
  <p:notesSz cx="6858000" cy="9144000"/>
  <p:embeddedFontLst>
    <p:embeddedFont>
      <p:font typeface="Gotham Bold" pitchFamily="2" charset="0"/>
      <p:bold r:id="rId42"/>
      <p:italic r:id="rId43"/>
      <p:boldItalic r:id="rId44"/>
    </p:embeddedFont>
    <p:embeddedFont>
      <p:font typeface="Gotham Light" pitchFamily="2" charset="0"/>
      <p:regular r:id="rId45"/>
      <p: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76446" autoAdjust="0"/>
  </p:normalViewPr>
  <p:slideViewPr>
    <p:cSldViewPr>
      <p:cViewPr varScale="1">
        <p:scale>
          <a:sx n="81" d="100"/>
          <a:sy n="81" d="100"/>
        </p:scale>
        <p:origin x="65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8AF46-7488-7345-86B4-C9D59D30DA82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31AA6-2790-9A47-8003-B0FE0E74F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32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DD657-BE27-10A9-CA67-4A712A0C5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B1EBC-0188-56A3-F418-1F53B4044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60268E-5903-E954-E371-436100224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Updated July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CD2EC-3F61-D0D2-5CB5-8A5380B50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71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23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71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BD784-705F-EC26-352F-5422E49A5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44DD0B-0FB2-7FD8-FF29-D4DC250611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5FDDC7-4F75-E309-935F-55081504B7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0CF0B-831B-A929-9B35-C59939DF6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2777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EF7A8-E8BA-A13D-610A-B42A0CFE3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BFF57D-E306-CB22-B963-42067655E5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8FBFA4-5C26-2B31-68A6-BC11BF680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B3374-2DFD-FCBF-A3D4-77C3733227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873088-FAB4-8C45-9B56-B5526FCE4AE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20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7ED39-A5B0-4B51-F4AD-BE05BE5C2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3DDAE3-02CA-5912-F3E0-155C828CEE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548842-910A-0262-6975-A6D2AC8C5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1372F-39CA-A91E-926E-D0BB83C781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245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70CD8-137F-ABE0-B8E2-B23BBC7AD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8E2634-EBAB-7E36-2BF9-B7B4ECE7B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115753-2BBD-98F8-96A1-93A7CDD7AF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FC571-B771-1AAD-D9E6-1C0C790315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743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3693D-02DB-8033-C32C-D700A0DA6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622C61-2481-E824-97C0-4D54D3EFF1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4BEDDB-28C5-320C-ECDE-2115519517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6CF5D-96AE-884E-4FDC-1E435E23E7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254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A5E69-E7B3-DAAA-EC67-A4FBD3664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F8049C-C3C7-3EE3-2B85-ECBC14CB65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AB4C09-3D23-3BCA-F29D-5BD96C4F8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also look at the funding sources for university R&amp;D in each field and subfield. In this case, we are looking at all sciences. 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than half (56%) of all university R&amp;D on science is supported by the federal government. 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quarter (25%) are supported by university institutional funds (which are to some extent philanthropic in origin via legacy philanthropy).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a smaller portion – about 6% - from philanthropic and nonprofit funding sources.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University and nonprofit sources going up slightly over the last decade.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interactive site, you can use the options on the right to look at individual fields and subfields.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35944-6335-DD9A-8F5C-3918D3C660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4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60D0C-8345-9B16-5552-D7E6DCDDB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EA9DCB-5E23-A986-17B7-03BC3C169E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0B2D20-5060-7298-D1F7-1575D436D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895B0-108A-0C4F-72FA-5D28CF044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499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F09C3-317A-FBE9-6F80-3D63DAD4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FBC52-034C-076A-BEF6-AE9D64349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1420E6-323E-7070-6930-4C7F9F9E8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B303A-FFED-F438-11F7-212E5847DA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70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19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1540D-6D88-8186-23FE-9DF5CD680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47436C-43F7-AC9B-8098-635D8152F8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A7AC9E-E700-89CD-74CF-CF227BFA3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FA804-0158-9D10-A3D6-1DC69CA4C6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341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9131A-4957-AA89-A031-712014988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0812D3-724F-78E3-8102-2F0F2037E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B15EF1-ADB1-46EA-8392-B08337786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70F419-7333-D776-4D46-21D236BC5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873088-FAB4-8C45-9B56-B5526FCE4AE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8933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1EB8A-079B-3FB0-11CC-8ECEED1FF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13C12A-03DF-94CD-E082-74F179E0D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7B5F3A-6B5C-AB2F-1D6D-213AE6FC9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36811-664F-CA9C-6FE3-BBC40F47B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129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2A041-BE4E-E34D-EADF-E218548A5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0FB50F-3F75-967F-BB97-2DD3F6B714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BEF5D5-CD90-D6EA-5862-8FDC8CE76B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58643-9F35-75E0-E9BF-7F4B82D8D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73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E950F-0D75-EAA8-1B83-006BE232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F39D0B-A443-4381-D644-617BD6FC9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3A615E-E151-F238-12FF-4D762BD96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A9AB6-E874-2E32-0588-7BF044C7E5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734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57C7B-A188-4982-852A-9AE323723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D16ACD-31D4-AB24-92D8-54554A8D5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08064D-97AD-18C1-B3C3-8AA37185AA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D532F-A0DF-A731-7F7F-7A2095DC4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993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98505-7AA3-4CE4-9D26-6AC35C047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5B1ECA-5808-88C1-856F-9D15C9314E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13F3F7-E9AA-662C-C3BB-7B3AEE07A0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7FA8C-B23F-5CF7-968C-264E13D32B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132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6AF58-3598-218B-BBC6-85B18246D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58F5E2-297A-0F4B-B9DC-375964B579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4B0A16-0095-6BFB-7946-975A3209ED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F18DC1-6321-1CE9-22A8-86505141F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873088-FAB4-8C45-9B56-B5526FCE4AE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3174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3604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FE381-3900-44AA-0ECB-248721F6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C3123E-EA5A-74E7-D328-CB0B47348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526A63-AD63-DAFF-62AF-3D4AD9C8D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5AF64-98B2-E52C-D80D-3D9265A1D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28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2D5C7-02B2-B3BB-A64D-026E310FE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853934-43B2-A716-DCEE-CFFB55C7BB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8171B1-B59F-40E3-13C4-E4AA01740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00569-DEDB-416B-0F1D-5B5052A57B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319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376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E6E09-708C-521B-0B44-4C726BBC7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E2D7B9-B08D-73D7-5F6A-C938209604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3C9DF2-7BD0-D66E-CE6A-4F5C279B9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FACA2-6BE9-3F8A-D687-EA913807A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873088-FAB4-8C45-9B56-B5526FCE4AE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804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383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48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963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46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71780-969A-C056-35F1-01994F240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DD2C9A-A83C-2414-291F-B12D210857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474C79-0674-1387-2EAE-70366C79FA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D5728B-8C16-AEF2-A371-CAA69CC3F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98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74FEF-5BF5-79D6-6FB1-DF8BA69B6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2D72CC-E92C-1294-2287-1EBD7D60AC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1FE4B7-031F-41E3-A35E-633C567192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004EC-13C6-E7E6-9084-51D99C067C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72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F0B31-E935-58E6-C3B1-6B0CD033F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EDDE4D-7E59-EED4-6985-A6955E4215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217F52-43E8-A62F-D6DE-9B065F07BE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F966B-29EF-FDC3-837D-004083C089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873088-FAB4-8C45-9B56-B5526FCE4A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901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78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8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31AA6-2790-9A47-8003-B0FE0E74F4D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12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ndicators.sciphil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582C6-83E3-EA77-B0FF-71BE49252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2FE61F-1A60-0126-E07A-30BCB5767CCC}"/>
              </a:ext>
            </a:extLst>
          </p:cNvPr>
          <p:cNvSpPr txBox="1"/>
          <p:nvPr/>
        </p:nvSpPr>
        <p:spPr>
          <a:xfrm>
            <a:off x="4094122" y="9486900"/>
            <a:ext cx="10099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Access the interactive report at: </a:t>
            </a:r>
            <a:r>
              <a:rPr lang="en-US" sz="3600" dirty="0">
                <a:hlinkClick r:id="rId3"/>
              </a:rPr>
              <a:t>indicators.sciphil.org</a:t>
            </a:r>
            <a:endParaRPr lang="en-US" sz="3600" dirty="0"/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3186A82-624A-68D3-AA5F-D52B6EE301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999" y="344269"/>
            <a:ext cx="16002000" cy="8801100"/>
          </a:xfrm>
          <a:prstGeom prst="rect">
            <a:avLst/>
          </a:prstGeom>
        </p:spPr>
      </p:pic>
      <p:pic>
        <p:nvPicPr>
          <p:cNvPr id="3" name="Picture 2" descr="A close-up of a blue screen&#10;&#10;AI-generated content may be incorrect.">
            <a:extLst>
              <a:ext uri="{FF2B5EF4-FFF2-40B4-BE49-F238E27FC236}">
                <a16:creationId xmlns:a16="http://schemas.microsoft.com/office/drawing/2014/main" id="{307C30BE-9B65-15B7-4FD4-090D9AE4EF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998" y="800099"/>
            <a:ext cx="16001999" cy="858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03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EB52E98B-D403-FD10-20D9-C17C1ACB75FA}"/>
              </a:ext>
            </a:extLst>
          </p:cNvPr>
          <p:cNvSpPr/>
          <p:nvPr/>
        </p:nvSpPr>
        <p:spPr>
          <a:xfrm>
            <a:off x="12828251" y="9258302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DD529E-D7EF-D5AF-8CEF-EA8E0B12A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" y="647700"/>
            <a:ext cx="16058224" cy="815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91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35E3D9-F202-77B0-3171-D918569DF0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0" y="360218"/>
            <a:ext cx="13467715" cy="967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56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4E274-8602-3EBA-944D-C4D2E718D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5FD9D1-BA4F-FDCB-E4BF-B3E41A61F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04" y="745580"/>
            <a:ext cx="16918096" cy="8588920"/>
          </a:xfrm>
          <a:prstGeom prst="rect">
            <a:avLst/>
          </a:prstGeom>
        </p:spPr>
      </p:pic>
      <p:sp>
        <p:nvSpPr>
          <p:cNvPr id="6" name="Freeform 4">
            <a:extLst>
              <a:ext uri="{FF2B5EF4-FFF2-40B4-BE49-F238E27FC236}">
                <a16:creationId xmlns:a16="http://schemas.microsoft.com/office/drawing/2014/main" id="{A10BAEE6-EAE8-DC02-549F-BF632E39CDD6}"/>
              </a:ext>
            </a:extLst>
          </p:cNvPr>
          <p:cNvSpPr/>
          <p:nvPr/>
        </p:nvSpPr>
        <p:spPr>
          <a:xfrm>
            <a:off x="12828251" y="9258302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923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B0F4D-F04C-ADC0-7608-C4480B32A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BE953F3-01D2-DAED-7CBF-9D9C6FFF5781}"/>
              </a:ext>
            </a:extLst>
          </p:cNvPr>
          <p:cNvSpPr/>
          <p:nvPr/>
        </p:nvSpPr>
        <p:spPr>
          <a:xfrm>
            <a:off x="0" y="1"/>
            <a:ext cx="18288000" cy="10300253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F305E87-DD7D-D21C-B8D5-1C3D299B535A}"/>
              </a:ext>
            </a:extLst>
          </p:cNvPr>
          <p:cNvSpPr txBox="1"/>
          <p:nvPr/>
        </p:nvSpPr>
        <p:spPr>
          <a:xfrm>
            <a:off x="1028700" y="3164162"/>
            <a:ext cx="16040100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31"/>
              </a:lnSpc>
            </a:pPr>
            <a:r>
              <a:rPr lang="en-US" sz="7001" b="1" dirty="0">
                <a:solidFill>
                  <a:schemeClr val="bg1"/>
                </a:solidFill>
                <a:latin typeface="Gotham Bold"/>
                <a:ea typeface="Gotham Bold"/>
                <a:cs typeface="Gotham Bold"/>
                <a:sym typeface="Gotham Bold"/>
              </a:rPr>
              <a:t>R&amp;D By Field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9E0CFF-A099-96FD-DBAB-3A8F7E0697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543" y="8497832"/>
            <a:ext cx="7413738" cy="8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6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9C297-FB60-0691-8B4A-04B032985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7DBEA1-F210-F893-B0CF-F9B135F28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999" y="1833173"/>
            <a:ext cx="16077789" cy="6847654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29AE02C0-40C1-1DDA-7D46-208AAABDE254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854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D003B-495C-E36F-291C-E784F98B0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ED1837-E868-9541-4361-C7FDF8561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249" y="1580178"/>
            <a:ext cx="16249069" cy="7449522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42E8811C-530C-C41C-3BC7-9CB49363FA32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635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F8448-53E7-EEC1-F5D5-A7C3F0C9E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30A673-3C5F-CBB4-D7CA-E3934CB04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249" y="1834457"/>
            <a:ext cx="16425123" cy="6992873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9D636BC7-B141-4DBA-4C3B-04899865021E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23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02307-C388-3C6B-FC7F-FBEB00012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6D89B6A-F62C-E147-E906-831B1FA82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181" y="2034159"/>
            <a:ext cx="16453636" cy="640498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F62AB0-96E5-7180-6B1A-205624611D28}"/>
              </a:ext>
            </a:extLst>
          </p:cNvPr>
          <p:cNvSpPr/>
          <p:nvPr/>
        </p:nvSpPr>
        <p:spPr>
          <a:xfrm>
            <a:off x="13106400" y="7048500"/>
            <a:ext cx="3657600" cy="18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7DDED30-B05A-D391-D8A5-097C1E7E262A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91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5CFA6-4504-EAE3-6C43-2724394B3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9367A2-C90D-F4D3-0196-0521A0CB183B}"/>
              </a:ext>
            </a:extLst>
          </p:cNvPr>
          <p:cNvSpPr/>
          <p:nvPr/>
        </p:nvSpPr>
        <p:spPr>
          <a:xfrm>
            <a:off x="8991600" y="6438900"/>
            <a:ext cx="914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E552197-7A10-3EA2-C8FB-9A7CCBAC826B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2BD8AF-8948-012E-0DCE-C05A619431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999" y="1866900"/>
            <a:ext cx="16281843" cy="540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02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49FC6-44EE-56A8-44C6-BC0E19801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91055557-D7FE-AF57-7CFC-E82534FEC12A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355B93-FFCF-608C-32B1-8F2758A84B04}"/>
              </a:ext>
            </a:extLst>
          </p:cNvPr>
          <p:cNvSpPr/>
          <p:nvPr/>
        </p:nvSpPr>
        <p:spPr>
          <a:xfrm>
            <a:off x="8991600" y="6438900"/>
            <a:ext cx="914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71C2B0-B91C-87A7-79A0-87A7D3E38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1905000"/>
            <a:ext cx="16056948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40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627B3C5B-4180-710F-AA55-98E3D0A91B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88435" y="3319208"/>
            <a:ext cx="4111985" cy="4314298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006871" y="962025"/>
            <a:ext cx="16230600" cy="1182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80"/>
              </a:lnSpc>
              <a:spcBef>
                <a:spcPct val="0"/>
              </a:spcBef>
            </a:pPr>
            <a:r>
              <a:rPr lang="en-US" sz="3414" b="1" dirty="0">
                <a:solidFill>
                  <a:srgbClr val="283D41"/>
                </a:solidFill>
                <a:latin typeface="Gotham Bold"/>
                <a:ea typeface="Gotham Bold"/>
                <a:cs typeface="Gotham Bold"/>
                <a:sym typeface="Gotham Bold"/>
              </a:rPr>
              <a:t>A Collaboration between the Science Philanthropy Alliance and</a:t>
            </a:r>
            <a:br>
              <a:rPr lang="en-US" sz="3414" b="1" dirty="0">
                <a:solidFill>
                  <a:srgbClr val="283D41"/>
                </a:solidFill>
                <a:latin typeface="Gotham Bold"/>
                <a:ea typeface="Gotham Bold"/>
                <a:cs typeface="Gotham Bold"/>
                <a:sym typeface="Gotham Bold"/>
              </a:rPr>
            </a:br>
            <a:r>
              <a:rPr lang="en-US" sz="3414" b="1" dirty="0">
                <a:solidFill>
                  <a:srgbClr val="283D41"/>
                </a:solidFill>
                <a:latin typeface="Gotham Bold"/>
                <a:ea typeface="Gotham Bold"/>
                <a:cs typeface="Gotham Bold"/>
                <a:sym typeface="Gotham Bold"/>
              </a:rPr>
              <a:t>the UC San Diego Frontiers in Science &amp; Innovation Program</a:t>
            </a:r>
          </a:p>
        </p:txBody>
      </p:sp>
      <p:sp>
        <p:nvSpPr>
          <p:cNvPr id="4" name="Freeform 4"/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Picture 5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4EDA73C1-848C-2030-0AD9-1B681D0EFE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3469" y="3319209"/>
            <a:ext cx="4111984" cy="4314297"/>
          </a:xfrm>
          <a:prstGeom prst="rect">
            <a:avLst/>
          </a:prstGeom>
        </p:spPr>
      </p:pic>
      <p:pic>
        <p:nvPicPr>
          <p:cNvPr id="7" name="Picture 6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CAB520C4-9C94-BB91-0219-19820041FC0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87"/>
          <a:stretch>
            <a:fillRect/>
          </a:stretch>
        </p:blipFill>
        <p:spPr>
          <a:xfrm>
            <a:off x="13258800" y="3319208"/>
            <a:ext cx="4133371" cy="4442104"/>
          </a:xfrm>
          <a:prstGeom prst="rect">
            <a:avLst/>
          </a:prstGeom>
        </p:spPr>
      </p:pic>
      <p:pic>
        <p:nvPicPr>
          <p:cNvPr id="10" name="Picture 9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FB7E6C2E-A9AB-B49A-4B25-11D1003C575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87"/>
          <a:stretch>
            <a:fillRect/>
          </a:stretch>
        </p:blipFill>
        <p:spPr>
          <a:xfrm>
            <a:off x="9193402" y="3319208"/>
            <a:ext cx="3972416" cy="4442105"/>
          </a:xfrm>
          <a:prstGeom prst="rect">
            <a:avLst/>
          </a:prstGeom>
        </p:spPr>
      </p:pic>
      <p:pic>
        <p:nvPicPr>
          <p:cNvPr id="12" name="Picture 11" descr="A blue and white logo&#10;&#10;AI-generated content may be incorrect.">
            <a:extLst>
              <a:ext uri="{FF2B5EF4-FFF2-40B4-BE49-F238E27FC236}">
                <a16:creationId xmlns:a16="http://schemas.microsoft.com/office/drawing/2014/main" id="{F8737E53-078E-6AA6-718A-383CDFB339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32" y="9157427"/>
            <a:ext cx="2881247" cy="7122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B53DAA-E563-C31C-A712-E30BFF11BC78}"/>
              </a:ext>
            </a:extLst>
          </p:cNvPr>
          <p:cNvSpPr txBox="1"/>
          <p:nvPr/>
        </p:nvSpPr>
        <p:spPr>
          <a:xfrm>
            <a:off x="783469" y="6578651"/>
            <a:ext cx="3940931" cy="9270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President</a:t>
            </a:r>
          </a:p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Explorative Science Foundation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DE69E0-6C31-A2FD-1219-4BCD43BF1ED1}"/>
              </a:ext>
            </a:extLst>
          </p:cNvPr>
          <p:cNvSpPr txBox="1"/>
          <p:nvPr/>
        </p:nvSpPr>
        <p:spPr>
          <a:xfrm>
            <a:off x="5068882" y="6578651"/>
            <a:ext cx="3940931" cy="9270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Strategy Director</a:t>
            </a:r>
          </a:p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Science Philanthropy Alliance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B74CFE-5179-91FF-0E65-37F4395218C1}"/>
              </a:ext>
            </a:extLst>
          </p:cNvPr>
          <p:cNvSpPr txBox="1"/>
          <p:nvPr/>
        </p:nvSpPr>
        <p:spPr>
          <a:xfrm>
            <a:off x="9144000" y="6578651"/>
            <a:ext cx="3940931" cy="9270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Former President and CEO</a:t>
            </a:r>
            <a:b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</a:b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The Kavli Foundation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8F6793-6A17-A916-71AF-ED4535EE44D4}"/>
              </a:ext>
            </a:extLst>
          </p:cNvPr>
          <p:cNvSpPr txBox="1"/>
          <p:nvPr/>
        </p:nvSpPr>
        <p:spPr>
          <a:xfrm>
            <a:off x="13258800" y="6578651"/>
            <a:ext cx="3940931" cy="9270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President</a:t>
            </a:r>
          </a:p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Science Philanthropy Alliance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B5DB5-4C86-4029-9E2D-806490360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56C5AB-4B8A-12D3-1066-09AA45E42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200" y="1319911"/>
            <a:ext cx="16357599" cy="76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89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847D2-FBE5-7859-98C4-ED71BC12E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5F2C7A5-A246-0E34-6F57-222A22DE405A}"/>
              </a:ext>
            </a:extLst>
          </p:cNvPr>
          <p:cNvSpPr/>
          <p:nvPr/>
        </p:nvSpPr>
        <p:spPr>
          <a:xfrm>
            <a:off x="0" y="1"/>
            <a:ext cx="18288000" cy="10300253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16ADED3-C184-C02F-059C-ED0626511D68}"/>
              </a:ext>
            </a:extLst>
          </p:cNvPr>
          <p:cNvSpPr txBox="1"/>
          <p:nvPr/>
        </p:nvSpPr>
        <p:spPr>
          <a:xfrm>
            <a:off x="1028700" y="3164162"/>
            <a:ext cx="16040100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31"/>
              </a:lnSpc>
            </a:pPr>
            <a:r>
              <a:rPr lang="en-US" sz="7001" b="1" dirty="0">
                <a:solidFill>
                  <a:schemeClr val="bg1"/>
                </a:solidFill>
                <a:latin typeface="Gotham Bold"/>
                <a:ea typeface="Gotham Bold"/>
                <a:cs typeface="Gotham Bold"/>
                <a:sym typeface="Gotham Bold"/>
              </a:rPr>
              <a:t>Graduate Students and Postdocs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E79BE-A075-63E5-C85E-AD61E5B8D0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543" y="8497832"/>
            <a:ext cx="7413738" cy="8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44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98B1D-6161-8359-8E36-3FCA7043D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2C56E579-CAB6-4533-3665-BDD1A26DB8D8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81866C-9F9D-4CC5-F237-32710C5EA3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7057" y="1181100"/>
            <a:ext cx="16416811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26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2AB32-39B6-5893-C3FE-270FBB035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6CD8BB40-EEBE-2641-70D8-6F7252886E06}"/>
              </a:ext>
            </a:extLst>
          </p:cNvPr>
          <p:cNvSpPr/>
          <p:nvPr/>
        </p:nvSpPr>
        <p:spPr>
          <a:xfrm>
            <a:off x="12828250" y="9205027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E896446-E1CD-8BCC-369B-D10FB53FDF6B}"/>
              </a:ext>
            </a:extLst>
          </p:cNvPr>
          <p:cNvGrpSpPr/>
          <p:nvPr/>
        </p:nvGrpSpPr>
        <p:grpSpPr>
          <a:xfrm>
            <a:off x="1295400" y="800100"/>
            <a:ext cx="16070875" cy="8382000"/>
            <a:chOff x="1295400" y="800100"/>
            <a:chExt cx="16070875" cy="838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E4C8634-E8C7-9193-D3BC-2AD7CA747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5400" y="800100"/>
              <a:ext cx="16070875" cy="83820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B18395B-4F94-471D-09CB-39A4992B957E}"/>
                </a:ext>
              </a:extLst>
            </p:cNvPr>
            <p:cNvSpPr/>
            <p:nvPr/>
          </p:nvSpPr>
          <p:spPr>
            <a:xfrm>
              <a:off x="13335001" y="7277100"/>
              <a:ext cx="3733800" cy="1905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98164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19488-96A8-7D10-6B6C-C77873CF1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778ED826-D237-CE25-9311-3FEC8EF75BF1}"/>
              </a:ext>
            </a:extLst>
          </p:cNvPr>
          <p:cNvSpPr/>
          <p:nvPr/>
        </p:nvSpPr>
        <p:spPr>
          <a:xfrm>
            <a:off x="12828250" y="9281227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88CCF1-C263-B8DE-F6E1-7CA5E1A0003D}"/>
              </a:ext>
            </a:extLst>
          </p:cNvPr>
          <p:cNvSpPr/>
          <p:nvPr/>
        </p:nvSpPr>
        <p:spPr>
          <a:xfrm>
            <a:off x="13030200" y="7277100"/>
            <a:ext cx="3352800" cy="1837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D55FF-1B02-F648-D4ED-DA0076382A26}"/>
              </a:ext>
            </a:extLst>
          </p:cNvPr>
          <p:cNvSpPr/>
          <p:nvPr/>
        </p:nvSpPr>
        <p:spPr>
          <a:xfrm>
            <a:off x="6096000" y="1028700"/>
            <a:ext cx="990600" cy="621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A8F5FC-8835-11F8-A6D8-FA221D978E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047" y="876300"/>
            <a:ext cx="16124154" cy="8382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074327-C8ED-E75D-5719-CF6B86C8B6C6}"/>
              </a:ext>
            </a:extLst>
          </p:cNvPr>
          <p:cNvSpPr/>
          <p:nvPr/>
        </p:nvSpPr>
        <p:spPr>
          <a:xfrm>
            <a:off x="13106400" y="7658100"/>
            <a:ext cx="373380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33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BDB70-CF22-DEB7-9E54-B7964D568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C0BA1AF-45EF-5668-E004-8C74DFD86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952500"/>
            <a:ext cx="14872411" cy="8356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6033DE-5E74-BDCF-CAE8-DCFC6CA04161}"/>
              </a:ext>
            </a:extLst>
          </p:cNvPr>
          <p:cNvSpPr/>
          <p:nvPr/>
        </p:nvSpPr>
        <p:spPr>
          <a:xfrm>
            <a:off x="13106400" y="7823202"/>
            <a:ext cx="3276600" cy="1435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3F252FF-782A-C5B0-C2FA-FCC6CBFCC2CC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8E56DA-CEAA-A96B-34D6-AD860AEBCA76}"/>
              </a:ext>
            </a:extLst>
          </p:cNvPr>
          <p:cNvSpPr txBox="1"/>
          <p:nvPr/>
        </p:nvSpPr>
        <p:spPr>
          <a:xfrm>
            <a:off x="2284997" y="1726168"/>
            <a:ext cx="335380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Gotham Light" pitchFamily="2" charset="0"/>
                <a:cs typeface="Gotham Light" pitchFamily="2" charset="0"/>
              </a:rPr>
              <a:t>All Science and Engineering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B456CA-031B-8F03-21CE-C7416B233826}"/>
              </a:ext>
            </a:extLst>
          </p:cNvPr>
          <p:cNvSpPr txBox="1"/>
          <p:nvPr/>
        </p:nvSpPr>
        <p:spPr>
          <a:xfrm>
            <a:off x="2209800" y="1695390"/>
            <a:ext cx="4231543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Science and Engineering: All: All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F521DF-F3A3-677F-91EB-71796FFE2EC3}"/>
              </a:ext>
            </a:extLst>
          </p:cNvPr>
          <p:cNvSpPr/>
          <p:nvPr/>
        </p:nvSpPr>
        <p:spPr>
          <a:xfrm>
            <a:off x="8534400" y="1028700"/>
            <a:ext cx="990600" cy="6212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81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97ED0-0C55-84FC-9433-3A31E439E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49208A-E1F3-7B11-E9CD-DEFF90FDB0B5}"/>
              </a:ext>
            </a:extLst>
          </p:cNvPr>
          <p:cNvSpPr/>
          <p:nvPr/>
        </p:nvSpPr>
        <p:spPr>
          <a:xfrm>
            <a:off x="9292416" y="430564"/>
            <a:ext cx="1295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D57CBB6D-937D-8107-055F-DD6A2640B329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1D44AA-6ACD-7BBE-2330-C5CE97668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3578" y="342900"/>
            <a:ext cx="12226422" cy="57097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59DE83-102D-4E82-8199-22F174111F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4016" y="5117635"/>
            <a:ext cx="9128934" cy="42930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4DBF47-4A29-243D-0FED-55029453D23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13578" y="9274090"/>
            <a:ext cx="8625972" cy="76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39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97225-D1B6-B00A-6DF3-FF2817592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3668BAC-9878-8EF4-E10C-3BEC148EB5ED}"/>
              </a:ext>
            </a:extLst>
          </p:cNvPr>
          <p:cNvSpPr/>
          <p:nvPr/>
        </p:nvSpPr>
        <p:spPr>
          <a:xfrm>
            <a:off x="0" y="1"/>
            <a:ext cx="18288000" cy="10300253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35DA383-B775-23AF-F485-A0B3B22D4D97}"/>
              </a:ext>
            </a:extLst>
          </p:cNvPr>
          <p:cNvSpPr txBox="1"/>
          <p:nvPr/>
        </p:nvSpPr>
        <p:spPr>
          <a:xfrm>
            <a:off x="1028700" y="3164162"/>
            <a:ext cx="16040100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31"/>
              </a:lnSpc>
            </a:pPr>
            <a:r>
              <a:rPr lang="en-US" sz="7001" b="1" dirty="0">
                <a:solidFill>
                  <a:schemeClr val="bg1"/>
                </a:solidFill>
                <a:latin typeface="Gotham Bold"/>
                <a:ea typeface="Gotham Bold"/>
                <a:cs typeface="Gotham Bold"/>
                <a:sym typeface="Gotham Bold"/>
              </a:rPr>
              <a:t>By Institution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DD5700-777D-289C-52ED-38B8D394FB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543" y="8497832"/>
            <a:ext cx="7413738" cy="8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86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31506-D2FA-6F69-C4EA-AB6316897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A0AC49-7BAC-5D19-853D-395A8C5B1E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1" y="303811"/>
            <a:ext cx="14809434" cy="9667666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47337BFA-EA82-027B-0B46-6DB8F4E00E4D}"/>
              </a:ext>
            </a:extLst>
          </p:cNvPr>
          <p:cNvSpPr/>
          <p:nvPr/>
        </p:nvSpPr>
        <p:spPr>
          <a:xfrm>
            <a:off x="12725400" y="301271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50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2CEA2-273B-3BCC-407B-A11877329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FDA464-0D52-8228-A5E3-EB99BB188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419100"/>
            <a:ext cx="14922632" cy="9727771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E8AF460A-CDF9-B788-539D-17C2E754D4FF}"/>
              </a:ext>
            </a:extLst>
          </p:cNvPr>
          <p:cNvSpPr/>
          <p:nvPr/>
        </p:nvSpPr>
        <p:spPr>
          <a:xfrm>
            <a:off x="12725400" y="301271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17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01B0E-D664-9A69-1A31-132811EB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paper with blue text and blue letters&#10;&#10;AI-generated content may be incorrect.">
            <a:extLst>
              <a:ext uri="{FF2B5EF4-FFF2-40B4-BE49-F238E27FC236}">
                <a16:creationId xmlns:a16="http://schemas.microsoft.com/office/drawing/2014/main" id="{E0A2190D-B5F7-7997-B68A-24A8AB736F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1981200"/>
            <a:ext cx="4495800" cy="6667500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E036D534-83B2-91C1-65F9-E44EC244D68E}"/>
              </a:ext>
            </a:extLst>
          </p:cNvPr>
          <p:cNvSpPr txBox="1"/>
          <p:nvPr/>
        </p:nvSpPr>
        <p:spPr>
          <a:xfrm>
            <a:off x="1000388" y="842942"/>
            <a:ext cx="16230600" cy="566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80"/>
              </a:lnSpc>
              <a:spcBef>
                <a:spcPct val="0"/>
              </a:spcBef>
            </a:pPr>
            <a:r>
              <a:rPr lang="en-US" sz="3414" b="1" dirty="0">
                <a:solidFill>
                  <a:srgbClr val="283D41"/>
                </a:solidFill>
                <a:latin typeface="Gotham Bold"/>
                <a:ea typeface="Gotham Bold"/>
                <a:cs typeface="Gotham Bold"/>
                <a:sym typeface="Gotham Bold"/>
              </a:rPr>
              <a:t>Key Findings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0936601B-3FA6-2D3C-03DE-B94127BEE034}"/>
              </a:ext>
            </a:extLst>
          </p:cNvPr>
          <p:cNvSpPr txBox="1"/>
          <p:nvPr/>
        </p:nvSpPr>
        <p:spPr>
          <a:xfrm>
            <a:off x="5403126" y="2247900"/>
            <a:ext cx="12350742" cy="6420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The federal government is the largest research funder at universities and nonprofits, totaling $63.6B (50%) in 2024.</a:t>
            </a:r>
          </a:p>
          <a:p>
            <a:pPr algn="l">
              <a:lnSpc>
                <a:spcPts val="4200"/>
              </a:lnSpc>
            </a:pPr>
            <a:endParaRPr lang="en-US" sz="3000" dirty="0">
              <a:solidFill>
                <a:srgbClr val="283D41"/>
              </a:solidFill>
              <a:latin typeface="Gotham Light"/>
              <a:ea typeface="Gotham Light"/>
              <a:cs typeface="Gotham Light"/>
              <a:sym typeface="Gotham Light"/>
            </a:endParaRPr>
          </a:p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Estimated philanthropic support for R&amp;D expenditures is $27.0B (21%), with $18.3B in current and $8.8B in legacy philanthropy.</a:t>
            </a:r>
          </a:p>
          <a:p>
            <a:pPr algn="l">
              <a:lnSpc>
                <a:spcPts val="4200"/>
              </a:lnSpc>
            </a:pPr>
            <a:endParaRPr lang="en-US" sz="3000" dirty="0">
              <a:solidFill>
                <a:srgbClr val="283D41"/>
              </a:solidFill>
              <a:latin typeface="Gotham Light"/>
              <a:ea typeface="Gotham Light"/>
              <a:cs typeface="Gotham Light"/>
              <a:sym typeface="Gotham Light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Universities self-funded an additional $21.2B (17%) through other non-philanthropic revenue sources.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283D41"/>
              </a:solidFill>
              <a:latin typeface="Gotham Light"/>
              <a:ea typeface="Gotham Light"/>
              <a:cs typeface="Gotham Light"/>
              <a:sym typeface="Gotham Light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We project federal funding at universities and nonprofits to be $59.9B in 2025 and $60.4B in 2026. If the 2027 President’s Budget were enacted, federal funding would further drop by 23%.</a:t>
            </a:r>
          </a:p>
        </p:txBody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A75283FC-19A7-3EDF-D763-7318E70C9D95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82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29966-A327-C1C2-87C5-014628840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DCBE81-48B5-383A-2D24-F7DFDAAED8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880" y="339371"/>
            <a:ext cx="14826422" cy="9716344"/>
          </a:xfrm>
          <a:prstGeom prst="rect">
            <a:avLst/>
          </a:prstGeom>
        </p:spPr>
      </p:pic>
      <p:sp>
        <p:nvSpPr>
          <p:cNvPr id="6" name="Freeform 4">
            <a:extLst>
              <a:ext uri="{FF2B5EF4-FFF2-40B4-BE49-F238E27FC236}">
                <a16:creationId xmlns:a16="http://schemas.microsoft.com/office/drawing/2014/main" id="{FCAB9897-07F3-B3B6-093B-8A1255365173}"/>
              </a:ext>
            </a:extLst>
          </p:cNvPr>
          <p:cNvSpPr/>
          <p:nvPr/>
        </p:nvSpPr>
        <p:spPr>
          <a:xfrm>
            <a:off x="12725400" y="301271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2140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8ABEB-75CD-6D7C-6296-585BFCA3B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958390-A7A6-7747-CC2F-D27B7F1FD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3519" y="338101"/>
            <a:ext cx="15047385" cy="9628578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D1386B08-12D8-CAE9-AAA0-AB807FA72891}"/>
              </a:ext>
            </a:extLst>
          </p:cNvPr>
          <p:cNvSpPr/>
          <p:nvPr/>
        </p:nvSpPr>
        <p:spPr>
          <a:xfrm>
            <a:off x="12725400" y="301271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5666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F82AA-EA16-5BA4-0700-ED2CA980D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F77C490-71E8-6495-6134-8B07B6796261}"/>
              </a:ext>
            </a:extLst>
          </p:cNvPr>
          <p:cNvSpPr/>
          <p:nvPr/>
        </p:nvSpPr>
        <p:spPr>
          <a:xfrm>
            <a:off x="0" y="1"/>
            <a:ext cx="18288000" cy="10300253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D3AFDE1-CC0A-B26F-76E7-F03CBA7055F5}"/>
              </a:ext>
            </a:extLst>
          </p:cNvPr>
          <p:cNvSpPr txBox="1"/>
          <p:nvPr/>
        </p:nvSpPr>
        <p:spPr>
          <a:xfrm>
            <a:off x="1028700" y="3164162"/>
            <a:ext cx="16040100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31"/>
              </a:lnSpc>
            </a:pPr>
            <a:r>
              <a:rPr lang="en-US" sz="7001" b="1" dirty="0">
                <a:solidFill>
                  <a:schemeClr val="bg1"/>
                </a:solidFill>
                <a:latin typeface="Gotham Bold"/>
                <a:ea typeface="Gotham Bold"/>
                <a:cs typeface="Gotham Bold"/>
                <a:sym typeface="Gotham Bold"/>
              </a:rPr>
              <a:t>Global R&amp;D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38C6EE-65E7-578A-A27A-35B26B9F01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543" y="8497832"/>
            <a:ext cx="7413738" cy="8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06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7C6DA-E476-EAE7-AAB9-DA9DD25BB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FA9693-8FA5-1264-1E76-65E1D58D6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266700"/>
            <a:ext cx="13106400" cy="9767853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5415C16F-EDC1-99B3-F027-541ED59AD11A}"/>
              </a:ext>
            </a:extLst>
          </p:cNvPr>
          <p:cNvSpPr/>
          <p:nvPr/>
        </p:nvSpPr>
        <p:spPr>
          <a:xfrm>
            <a:off x="13012141" y="9284014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696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ED39B-BD88-A40D-3556-727740ECE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DBFB8B-09E4-C34C-72DD-38E083C3C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514" y="240064"/>
            <a:ext cx="13798686" cy="9806872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C75837CA-62DB-A0AF-30FF-A9F03EF9E871}"/>
              </a:ext>
            </a:extLst>
          </p:cNvPr>
          <p:cNvSpPr/>
          <p:nvPr/>
        </p:nvSpPr>
        <p:spPr>
          <a:xfrm>
            <a:off x="12954000" y="9536463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126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2BF35-1700-4D0E-5712-AC3A48A22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BCBDC3-9051-BA89-33C4-611AFBF74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8101" y="355600"/>
            <a:ext cx="12724699" cy="9691336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B0FA069A-B819-95B3-6629-07014CC18D72}"/>
              </a:ext>
            </a:extLst>
          </p:cNvPr>
          <p:cNvSpPr/>
          <p:nvPr/>
        </p:nvSpPr>
        <p:spPr>
          <a:xfrm>
            <a:off x="12954000" y="9536463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166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C2F02-48A1-B6CC-4923-E605F5650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19F4312-271D-4740-8FF9-8CB89F61B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600" y="269240"/>
            <a:ext cx="11508827" cy="9765064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FF674202-6B0A-65FD-A075-3ED097740976}"/>
              </a:ext>
            </a:extLst>
          </p:cNvPr>
          <p:cNvSpPr/>
          <p:nvPr/>
        </p:nvSpPr>
        <p:spPr>
          <a:xfrm>
            <a:off x="12954000" y="2667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62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1B6E4-79DE-D87F-6EDD-238CA6A6E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FDF5CE-D94B-2A13-C36B-973B328E39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97"/>
          <a:stretch>
            <a:fillRect/>
          </a:stretch>
        </p:blipFill>
        <p:spPr>
          <a:xfrm>
            <a:off x="762000" y="7810500"/>
            <a:ext cx="4445000" cy="1828800"/>
          </a:xfrm>
          <a:prstGeom prst="rect">
            <a:avLst/>
          </a:prstGeom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CBACB55E-49BF-5A4F-1AED-D1F9A02A9EDC}"/>
              </a:ext>
            </a:extLst>
          </p:cNvPr>
          <p:cNvSpPr txBox="1"/>
          <p:nvPr/>
        </p:nvSpPr>
        <p:spPr>
          <a:xfrm>
            <a:off x="5403126" y="1765302"/>
            <a:ext cx="11827862" cy="6959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Most science R&amp;D expenditures (74%) at universities are for the life sciences, totaling $66.8B in 2024.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283D41"/>
              </a:solidFill>
              <a:latin typeface="Gotham Light"/>
              <a:ea typeface="Gotham Light"/>
              <a:cs typeface="Gotham Light"/>
              <a:sym typeface="Gotham Light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An additional $19.3B is for engineering R&amp;D at universities.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283D41"/>
              </a:solidFill>
              <a:latin typeface="Gotham Light"/>
              <a:ea typeface="Gotham Light"/>
              <a:cs typeface="Gotham Light"/>
              <a:sym typeface="Gotham Light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The fields that have grown the most are computer sciences, life sciences, social sciences, and mathematics and statistics.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283D41"/>
              </a:solidFill>
              <a:latin typeface="Gotham Light"/>
              <a:ea typeface="Gotham Light"/>
              <a:cs typeface="Gotham Light"/>
              <a:sym typeface="Gotham Light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The federal government supports 25% of doctoral students and nearly 50% of postdocs in science and engineering.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283D41"/>
              </a:solidFill>
              <a:latin typeface="Gotham Light"/>
              <a:ea typeface="Gotham Light"/>
              <a:cs typeface="Gotham Light"/>
              <a:sym typeface="Gotham Light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Across all science and engineering fields, 46% of graduate students and 58% of postdocs in the U.S. are international. </a:t>
            </a:r>
          </a:p>
        </p:txBody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5E394361-8720-4987-74DE-2CF51930BD58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D6284E-DD69-4336-0984-8279DCC97523}"/>
              </a:ext>
            </a:extLst>
          </p:cNvPr>
          <p:cNvSpPr txBox="1"/>
          <p:nvPr/>
        </p:nvSpPr>
        <p:spPr>
          <a:xfrm>
            <a:off x="1000388" y="842942"/>
            <a:ext cx="16230600" cy="566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80"/>
              </a:lnSpc>
              <a:spcBef>
                <a:spcPct val="0"/>
              </a:spcBef>
            </a:pPr>
            <a:r>
              <a:rPr lang="en-US" sz="3414" b="1" dirty="0">
                <a:solidFill>
                  <a:srgbClr val="283D41"/>
                </a:solidFill>
                <a:latin typeface="Gotham Bold"/>
                <a:ea typeface="Gotham Bold"/>
                <a:cs typeface="Gotham Bold"/>
                <a:sym typeface="Gotham Bold"/>
              </a:rPr>
              <a:t>Key Findings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766D13-8622-7B41-68BC-3D18D9D1B1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638300"/>
            <a:ext cx="3822665" cy="4343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0BDED0-CF42-C0C5-0996-10BAF691D75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41"/>
          <a:stretch>
            <a:fillRect/>
          </a:stretch>
        </p:blipFill>
        <p:spPr>
          <a:xfrm>
            <a:off x="762000" y="5981700"/>
            <a:ext cx="4445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767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6D1C6-D590-A379-28F9-36DA8AFCE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5">
            <a:extLst>
              <a:ext uri="{FF2B5EF4-FFF2-40B4-BE49-F238E27FC236}">
                <a16:creationId xmlns:a16="http://schemas.microsoft.com/office/drawing/2014/main" id="{C6A44A08-9E5F-142F-B3A9-97CE736C5D4F}"/>
              </a:ext>
            </a:extLst>
          </p:cNvPr>
          <p:cNvSpPr txBox="1"/>
          <p:nvPr/>
        </p:nvSpPr>
        <p:spPr>
          <a:xfrm>
            <a:off x="5403126" y="2324100"/>
            <a:ext cx="12503874" cy="6420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California, New York, and Texas have the most university R&amp;D and graduate students and postdocs in science &amp; engineering.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283D41"/>
              </a:solidFill>
              <a:latin typeface="Gotham Light"/>
              <a:ea typeface="Gotham Light"/>
              <a:cs typeface="Gotham Light"/>
              <a:sym typeface="Gotham Light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China surpassed the U.S. in 2024 in terms of the most R&amp;D expenditures (adjusted for purchasing power parity).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283D41"/>
              </a:solidFill>
              <a:latin typeface="Gotham Light"/>
              <a:ea typeface="Gotham Light"/>
              <a:cs typeface="Gotham Light"/>
              <a:sym typeface="Gotham Light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The U.S. ranks first in terms of R&amp;D performed by the higher education sector and R&amp;D funded by government and by higher education and nonprofits, which includes philanthropy.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283D41"/>
              </a:solidFill>
              <a:latin typeface="Gotham Light"/>
              <a:ea typeface="Gotham Light"/>
              <a:cs typeface="Gotham Light"/>
              <a:sym typeface="Gotham Light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283D41"/>
                </a:solidFill>
                <a:latin typeface="Gotham Light"/>
                <a:ea typeface="Gotham Light"/>
                <a:cs typeface="Gotham Light"/>
                <a:sym typeface="Gotham Light"/>
              </a:rPr>
              <a:t>Switzerland has the most basic research expenditures as a percentage of GDP, followed by Korea, Austria, and Denmark. </a:t>
            </a:r>
          </a:p>
        </p:txBody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B820739D-32E5-0698-B770-80D0537C8EE9}"/>
              </a:ext>
            </a:extLst>
          </p:cNvPr>
          <p:cNvSpPr/>
          <p:nvPr/>
        </p:nvSpPr>
        <p:spPr>
          <a:xfrm>
            <a:off x="12828250" y="9258300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6105F1-A6A3-E6FA-F809-2101899CEB6F}"/>
              </a:ext>
            </a:extLst>
          </p:cNvPr>
          <p:cNvSpPr txBox="1"/>
          <p:nvPr/>
        </p:nvSpPr>
        <p:spPr>
          <a:xfrm>
            <a:off x="1000388" y="842942"/>
            <a:ext cx="16230600" cy="566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80"/>
              </a:lnSpc>
              <a:spcBef>
                <a:spcPct val="0"/>
              </a:spcBef>
            </a:pPr>
            <a:r>
              <a:rPr lang="en-US" sz="3414" b="1" dirty="0">
                <a:solidFill>
                  <a:srgbClr val="283D41"/>
                </a:solidFill>
                <a:latin typeface="Gotham Bold"/>
                <a:ea typeface="Gotham Bold"/>
                <a:cs typeface="Gotham Bold"/>
                <a:sym typeface="Gotham Bold"/>
              </a:rPr>
              <a:t>Key Findings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CCBCFA-FCA7-967D-9694-690E632139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" y="4864100"/>
            <a:ext cx="4203700" cy="3784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866886-3452-B523-6FE1-AAABA01451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313" y="2247900"/>
            <a:ext cx="43180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33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FBA9D-F0F2-1D44-2A21-1E719C170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0378B-4CF2-8020-C6FF-87124ADCE377}"/>
              </a:ext>
            </a:extLst>
          </p:cNvPr>
          <p:cNvSpPr/>
          <p:nvPr/>
        </p:nvSpPr>
        <p:spPr>
          <a:xfrm>
            <a:off x="0" y="1"/>
            <a:ext cx="18288000" cy="10300253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40927F5-8F2A-7C24-074B-E3F59476B436}"/>
              </a:ext>
            </a:extLst>
          </p:cNvPr>
          <p:cNvSpPr txBox="1"/>
          <p:nvPr/>
        </p:nvSpPr>
        <p:spPr>
          <a:xfrm>
            <a:off x="1028700" y="3164162"/>
            <a:ext cx="16040100" cy="1064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31"/>
              </a:lnSpc>
            </a:pPr>
            <a:r>
              <a:rPr lang="en-US" sz="7001" b="1" dirty="0">
                <a:solidFill>
                  <a:schemeClr val="bg1"/>
                </a:solidFill>
                <a:latin typeface="Gotham Bold"/>
                <a:ea typeface="Gotham Bold"/>
                <a:cs typeface="Gotham Bold"/>
                <a:sym typeface="Gotham Bold"/>
              </a:rPr>
              <a:t>R&amp;D Overview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7A2EC7-AA60-CA8C-11D5-2A0D2405C1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543" y="8497832"/>
            <a:ext cx="7413738" cy="8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05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3F3556-21F1-02E8-586E-29BEC0186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692658"/>
            <a:ext cx="15680412" cy="9251442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04E695D3-7063-40EB-F800-F94BCB597194}"/>
              </a:ext>
            </a:extLst>
          </p:cNvPr>
          <p:cNvSpPr/>
          <p:nvPr/>
        </p:nvSpPr>
        <p:spPr>
          <a:xfrm>
            <a:off x="12828251" y="9258302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920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699E46-9EA3-E5F5-0673-20AE066A7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64" y="647700"/>
            <a:ext cx="15913736" cy="8968675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954062CA-BC6F-AD9B-5142-A8ECC265505B}"/>
              </a:ext>
            </a:extLst>
          </p:cNvPr>
          <p:cNvSpPr/>
          <p:nvPr/>
        </p:nvSpPr>
        <p:spPr>
          <a:xfrm>
            <a:off x="12828251" y="9258302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870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9DA0E24-87C6-EC0B-999F-708204DF0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571500"/>
            <a:ext cx="15087600" cy="9345074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8ECFEAED-C07B-85C4-4B2C-64D5AD7B230B}"/>
              </a:ext>
            </a:extLst>
          </p:cNvPr>
          <p:cNvSpPr/>
          <p:nvPr/>
        </p:nvSpPr>
        <p:spPr>
          <a:xfrm>
            <a:off x="12828251" y="9258302"/>
            <a:ext cx="4925618" cy="510473"/>
          </a:xfrm>
          <a:custGeom>
            <a:avLst/>
            <a:gdLst/>
            <a:ahLst/>
            <a:cxnLst/>
            <a:rect l="l" t="t" r="r" b="b"/>
            <a:pathLst>
              <a:path w="4925618" h="510473">
                <a:moveTo>
                  <a:pt x="0" y="0"/>
                </a:moveTo>
                <a:lnTo>
                  <a:pt x="4925618" y="0"/>
                </a:lnTo>
                <a:lnTo>
                  <a:pt x="4925618" y="510473"/>
                </a:lnTo>
                <a:lnTo>
                  <a:pt x="0" y="510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8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C8DA5443-4FD6-0440-93E7-C86FE093F445}" vid="{9F07496D-FC54-FC4A-98BD-CF741EDA2C3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e6534e-5e5b-4eed-b0d7-3288f33118eb">
      <Terms xmlns="http://schemas.microsoft.com/office/infopath/2007/PartnerControls"/>
    </lcf76f155ced4ddcb4097134ff3c332f>
    <TaxCatchAll xmlns="cdd1d469-77b5-45aa-a7fc-8e75a14029a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CD9585192A943AD22151644B92C9F" ma:contentTypeVersion="19" ma:contentTypeDescription="Create a new document." ma:contentTypeScope="" ma:versionID="eabf0e40a8097dbedc20172117b5b462">
  <xsd:schema xmlns:xsd="http://www.w3.org/2001/XMLSchema" xmlns:xs="http://www.w3.org/2001/XMLSchema" xmlns:p="http://schemas.microsoft.com/office/2006/metadata/properties" xmlns:ns2="99e6534e-5e5b-4eed-b0d7-3288f33118eb" xmlns:ns3="cdd1d469-77b5-45aa-a7fc-8e75a14029a9" targetNamespace="http://schemas.microsoft.com/office/2006/metadata/properties" ma:root="true" ma:fieldsID="c4dfd64543f24e66a07a13a3102c740e" ns2:_="" ns3:_="">
    <xsd:import namespace="99e6534e-5e5b-4eed-b0d7-3288f33118eb"/>
    <xsd:import namespace="cdd1d469-77b5-45aa-a7fc-8e75a14029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e6534e-5e5b-4eed-b0d7-3288f33118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e57925a-a22f-4385-ae13-df352338bb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d1d469-77b5-45aa-a7fc-8e75a14029a9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c623f1e-d02f-4d6b-935a-7ec72e48616b}" ma:internalName="TaxCatchAll" ma:showField="CatchAllData" ma:web="cdd1d469-77b5-45aa-a7fc-8e75a14029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D98EA9-C603-4690-A0BC-F3DE13A72B64}">
  <ds:schemaRefs>
    <ds:schemaRef ds:uri="http://purl.org/dc/elements/1.1/"/>
    <ds:schemaRef ds:uri="http://www.w3.org/XML/1998/namespace"/>
    <ds:schemaRef ds:uri="http://purl.org/dc/terms/"/>
    <ds:schemaRef ds:uri="cdd1d469-77b5-45aa-a7fc-8e75a14029a9"/>
    <ds:schemaRef ds:uri="99e6534e-5e5b-4eed-b0d7-3288f33118eb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D5B1965-A67D-43A6-9FA6-F72C66B896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402166-72F1-4D62-AC2E-EFA36C00C4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e6534e-5e5b-4eed-b0d7-3288f33118eb"/>
    <ds:schemaRef ds:uri="cdd1d469-77b5-45aa-a7fc-8e75a14029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9551</TotalTime>
  <Words>560</Words>
  <Application>Microsoft Macintosh PowerPoint</Application>
  <PresentationFormat>Custom</PresentationFormat>
  <Paragraphs>87</Paragraphs>
  <Slides>36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Gotham Light</vt:lpstr>
      <vt:lpstr>Gotham Bold</vt:lpstr>
      <vt:lpstr>Aptos</vt:lpstr>
      <vt:lpstr>Arial</vt:lpstr>
      <vt:lpstr>Helvetica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 Lowry</dc:creator>
  <cp:lastModifiedBy>Dustin Sposato</cp:lastModifiedBy>
  <cp:revision>202</cp:revision>
  <cp:lastPrinted>2026-02-12T16:23:19Z</cp:lastPrinted>
  <dcterms:created xsi:type="dcterms:W3CDTF">2025-08-07T02:07:08Z</dcterms:created>
  <dcterms:modified xsi:type="dcterms:W3CDTF">2026-08-12T20:50:15Z</dcterms:modified>
  <dc:identifier>DAGc2FEwIbk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0x010100414CD9585192A943AD22151644B92C9F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_activity">
    <vt:lpwstr>{"FileActivityType":"9","FileActivityTimeStamp":"2025-02-05T17:57:38.113Z","FileActivityUsersOnPage":[{"DisplayName":"Dustin Sposato","Id":"dsposato@sciphil.org"},{"DisplayName":"Andrew Golnar","Id":"agolnar@sciphil.org"}],"FileActivityNavigationId":null}</vt:lpwstr>
  </property>
  <property fmtid="{D5CDD505-2E9C-101B-9397-08002B2CF9AE}" pid="8" name="TriggerFlowInfo">
    <vt:lpwstr/>
  </property>
  <property fmtid="{D5CDD505-2E9C-101B-9397-08002B2CF9AE}" pid="9" name="MediaServiceImageTags">
    <vt:lpwstr/>
  </property>
</Properties>
</file>